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84" r:id="rId4"/>
    <p:sldId id="285" r:id="rId5"/>
    <p:sldId id="286" r:id="rId6"/>
    <p:sldId id="287" r:id="rId7"/>
    <p:sldId id="288" r:id="rId8"/>
    <p:sldId id="290" r:id="rId9"/>
    <p:sldId id="289" r:id="rId10"/>
    <p:sldId id="291" r:id="rId11"/>
    <p:sldId id="28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3374D542-6E3E-455F-9BFB-B45891911720}">
          <p14:sldIdLst>
            <p14:sldId id="256"/>
            <p14:sldId id="257"/>
            <p14:sldId id="284"/>
            <p14:sldId id="285"/>
            <p14:sldId id="286"/>
            <p14:sldId id="287"/>
            <p14:sldId id="288"/>
            <p14:sldId id="290"/>
            <p14:sldId id="289"/>
            <p14:sldId id="291"/>
            <p14:sldId id="28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598" autoAdjust="0"/>
  </p:normalViewPr>
  <p:slideViewPr>
    <p:cSldViewPr snapToGrid="0">
      <p:cViewPr varScale="1">
        <p:scale>
          <a:sx n="107" d="100"/>
          <a:sy n="107" d="100"/>
        </p:scale>
        <p:origin x="6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3FCC2-4E7A-4671-AA79-177CB194E44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1C38D-F26D-4167-83EF-8774BC62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50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45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3238323-0ADF-4328-9564-AEB5DFD80DB6}"/>
              </a:ext>
            </a:extLst>
          </p:cNvPr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776FAE-C8F8-44A1-8BC7-9EB9483714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33500"/>
            <a:ext cx="9144000" cy="1790700"/>
          </a:xfrm>
        </p:spPr>
        <p:txBody>
          <a:bodyPr vert="horz" lIns="91440" tIns="0" rIns="91440" bIns="0" rtlCol="0" anchor="t" anchorCtr="0">
            <a:noAutofit/>
          </a:bodyPr>
          <a:lstStyle>
            <a:lvl1pPr>
              <a:lnSpc>
                <a:spcPct val="100000"/>
              </a:lnSpc>
              <a:defRPr lang="en-US" sz="48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900C6-1C2C-4612-8672-356C6DDFD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28009"/>
            <a:ext cx="9144000" cy="1287675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lang="en-US" sz="2400" dirty="0">
                <a:solidFill>
                  <a:schemeClr val="bg1"/>
                </a:solidFill>
                <a:latin typeface="+mj-lt"/>
              </a:defRPr>
            </a:lvl1pPr>
          </a:lstStyle>
          <a:p>
            <a:pPr marL="228600" lvl="0" indent="-228600">
              <a:lnSpc>
                <a:spcPct val="150000"/>
              </a:lnSpc>
              <a:spcAft>
                <a:spcPts val="1200"/>
              </a:spcAft>
            </a:pPr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274E620-B44E-41FF-8FA1-D955BD69C0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13926" b="71478"/>
          <a:stretch/>
        </p:blipFill>
        <p:spPr>
          <a:xfrm>
            <a:off x="342899" y="4546601"/>
            <a:ext cx="11715751" cy="202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14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45A2570-7517-4576-B836-E4E6D3E74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9B673-4507-4B72-871E-001890787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3" y="1604211"/>
            <a:ext cx="10983131" cy="4572752"/>
          </a:xfrm>
        </p:spPr>
        <p:txBody>
          <a:bodyPr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FB8AB91F-D739-4DD5-859B-B16B125BE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10340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45A2570-7517-4576-B836-E4E6D3E74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9B673-4507-4B72-871E-001890787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433" y="1604211"/>
            <a:ext cx="10983131" cy="4572752"/>
          </a:xfrm>
        </p:spPr>
        <p:txBody>
          <a:bodyPr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E770BB0-A521-41C6-A0AE-BEE679D2A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046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F89203F-46EF-44A2-956A-7FF6AF93BE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1D47175-944E-463B-ABBB-06669A473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862" y="1507068"/>
            <a:ext cx="3192379" cy="4669896"/>
          </a:xfrm>
        </p:spPr>
        <p:txBody>
          <a:bodyPr anchor="ctr"/>
          <a:lstStyle>
            <a:lvl1pPr marL="0" indent="0" algn="l">
              <a:lnSpc>
                <a:spcPct val="150000"/>
              </a:lnSpc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 algn="l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0725B0-0DB7-41CE-9C4C-39E8D0F6325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95537" y="1507068"/>
            <a:ext cx="7143905" cy="4669896"/>
          </a:xfrm>
        </p:spPr>
        <p:txBody>
          <a:bodyPr anchor="ctr"/>
          <a:lstStyle>
            <a:lvl1pPr marL="0" indent="0">
              <a:spcAft>
                <a:spcPts val="1200"/>
              </a:spcAft>
              <a:buSzPct val="25000"/>
              <a:buFont typeface="Segoe UI" panose="020B0502040204020203" pitchFamily="34" charset="0"/>
              <a:buChar char=" "/>
              <a:defRPr sz="1200"/>
            </a:lvl1pPr>
            <a:lvl2pPr marL="401638" indent="7938">
              <a:spcBef>
                <a:spcPts val="600"/>
              </a:spcBef>
              <a:spcAft>
                <a:spcPts val="1200"/>
              </a:spcAft>
              <a:buFont typeface="Segoe UI" panose="020B0502040204020203" pitchFamily="34" charset="0"/>
              <a:buChar char=" "/>
              <a:defRPr sz="1200"/>
            </a:lvl2pPr>
            <a:lvl3pPr marL="1143000" indent="-228600">
              <a:buFont typeface="Segoe UI" panose="020B0502040204020203" pitchFamily="34" charset="0"/>
              <a:buChar char=" "/>
              <a:defRPr/>
            </a:lvl3pPr>
            <a:lvl4pPr marL="1600200" indent="-228600">
              <a:buFont typeface="Segoe UI" panose="020B0502040204020203" pitchFamily="34" charset="0"/>
              <a:buChar char=" "/>
              <a:defRPr/>
            </a:lvl4pPr>
            <a:lvl5pPr marL="2057400" indent="-228600">
              <a:buFont typeface="Segoe UI" panose="020B0502040204020203" pitchFamily="34" charset="0"/>
              <a:buChar char="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F9E63483-559C-4A6F-B04F-D6C56A3CC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49444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82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0017C897-2775-4930-B0BE-BEB724532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4815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D258610D-0376-4D1E-8ED8-29382288BB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1783" t="-3"/>
          <a:stretch/>
        </p:blipFill>
        <p:spPr>
          <a:xfrm>
            <a:off x="269032" y="4801396"/>
            <a:ext cx="11653936" cy="1786228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1C16CD2-606C-441E-BBA3-51767980C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3501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667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D5FD28E-AEC9-43B8-86F4-9CD3C41D49D7}"/>
              </a:ext>
            </a:extLst>
          </p:cNvPr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AFE014-E3CD-4B9A-A705-F1CADD8F4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434" y="448628"/>
            <a:ext cx="10983132" cy="74776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DE5F7-8A52-43AD-8F30-F13CF5450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DC85AE-A002-4BA3-8D90-3960ED0FF8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4E560-77BF-4D1A-B6E7-CD55CE12B1B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03AA5-C732-4ECB-88D6-DAA20E2C1C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80433-CBB5-49C5-B032-5A800E5D09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9379A-16E2-4C4A-96D0-A52C442257E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32A06DA-7FF5-4DDE-94D0-63A83DB241E8}"/>
              </a:ext>
            </a:extLst>
          </p:cNvPr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514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3" r:id="rId3"/>
    <p:sldLayoutId id="2147483652" r:id="rId4"/>
    <p:sldLayoutId id="2147483660" r:id="rId5"/>
    <p:sldLayoutId id="2147483662" r:id="rId6"/>
    <p:sldLayoutId id="2147483661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800" kern="1200">
          <a:solidFill>
            <a:schemeClr val="bg2">
              <a:lumMod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F8D61-9318-4DC8-A868-2B1BFDD2B2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8542" y="2696136"/>
            <a:ext cx="10614211" cy="1790700"/>
          </a:xfrm>
        </p:spPr>
        <p:txBody>
          <a:bodyPr/>
          <a:lstStyle/>
          <a:p>
            <a:pPr algn="ctr"/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QUY TRÌNH SAO LƯU VÀ PHỤC HỒI DỮ LIỆU</a:t>
            </a:r>
            <a:b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TẠI BỆNH VIỆN PHỔI THANH HOÁ </a:t>
            </a:r>
          </a:p>
        </p:txBody>
      </p:sp>
    </p:spTree>
    <p:extLst>
      <p:ext uri="{BB962C8B-B14F-4D97-AF65-F5344CB8AC3E}">
        <p14:creationId xmlns:p14="http://schemas.microsoft.com/office/powerpoint/2010/main" val="2997580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80F8F-E695-B4CC-74A5-D7887FC21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F180E-F40C-4389-BED6-E748D3E23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QUY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PHỤC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FE4853-317A-CB1B-F137-776B5C5C9DDC}"/>
              </a:ext>
            </a:extLst>
          </p:cNvPr>
          <p:cNvSpPr txBox="1"/>
          <p:nvPr/>
        </p:nvSpPr>
        <p:spPr>
          <a:xfrm>
            <a:off x="669770" y="1305341"/>
            <a:ext cx="10852460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3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LÝ DO </a:t>
            </a:r>
            <a:r>
              <a:rPr lang="en-US" sz="23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KHÔI</a:t>
            </a:r>
            <a:r>
              <a:rPr lang="en-US" sz="23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PHỤC</a:t>
            </a:r>
          </a:p>
          <a:p>
            <a:r>
              <a:rPr lang="en-US" sz="2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23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đích</a:t>
            </a:r>
            <a:r>
              <a:rPr lang="en-US" sz="23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Khi </a:t>
            </a:r>
            <a:r>
              <a:rPr lang="en-US" sz="2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3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3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cố</a:t>
            </a:r>
            <a:r>
              <a:rPr lang="en-US" sz="23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23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3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3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chạy</a:t>
            </a:r>
            <a:r>
              <a:rPr lang="en-US" sz="23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HIS, LIS, </a:t>
            </a:r>
            <a:r>
              <a:rPr lang="en-US" sz="2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PASC</a:t>
            </a:r>
            <a:r>
              <a:rPr lang="en-US" sz="23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EMR</a:t>
            </a:r>
            <a:r>
              <a:rPr lang="en-US" sz="23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endParaRPr lang="en-US" sz="23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PHƯƠNG PHÁP</a:t>
            </a:r>
          </a:p>
          <a:p>
            <a:pPr marL="457200" indent="-457200">
              <a:buAutoNum type="arabicPeriod"/>
            </a:pP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Đánh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khôi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chạy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tế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HIS,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cuối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khôi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cài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đặt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chuyển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gặp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sựa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cố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nguồn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lấy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nguồn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trước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ưu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tiên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gần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nhất</a:t>
            </a:r>
            <a:endParaRPr lang="en-US" sz="23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Đánh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khôi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báo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khoa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phòng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mất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bổ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sung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Nhập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mất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đưa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bình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endParaRPr lang="en-US" sz="23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3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050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More questions about PowerPoint?</a:t>
            </a:r>
          </a:p>
        </p:txBody>
      </p:sp>
    </p:spTree>
    <p:extLst>
      <p:ext uri="{BB962C8B-B14F-4D97-AF65-F5344CB8AC3E}">
        <p14:creationId xmlns:p14="http://schemas.microsoft.com/office/powerpoint/2010/main" val="8930258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1795B-A93A-416C-8052-FAF4D9073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18C6B6D-745D-EDB8-A51F-5FFE3C58A6B3}"/>
              </a:ext>
            </a:extLst>
          </p:cNvPr>
          <p:cNvSpPr txBox="1"/>
          <p:nvPr/>
        </p:nvSpPr>
        <p:spPr>
          <a:xfrm>
            <a:off x="537882" y="1511025"/>
            <a:ext cx="1098313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+ </a:t>
            </a:r>
            <a:r>
              <a:rPr lang="en-US" sz="3200" b="1" dirty="0">
                <a:solidFill>
                  <a:srgbClr val="002060"/>
                </a:solidFill>
              </a:rPr>
              <a:t>Quy </a:t>
            </a:r>
            <a:r>
              <a:rPr lang="en-US" sz="3200" b="1" dirty="0" err="1">
                <a:solidFill>
                  <a:srgbClr val="002060"/>
                </a:solidFill>
              </a:rPr>
              <a:t>trình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này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nhằm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quy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định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các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bước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lưu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trữ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và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sao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lưu</a:t>
            </a:r>
            <a:r>
              <a:rPr lang="en-US" sz="3200" b="1" dirty="0">
                <a:solidFill>
                  <a:srgbClr val="002060"/>
                </a:solidFill>
              </a:rPr>
              <a:t>, </a:t>
            </a:r>
            <a:r>
              <a:rPr lang="en-US" sz="3200" b="1" dirty="0" err="1">
                <a:solidFill>
                  <a:srgbClr val="002060"/>
                </a:solidFill>
              </a:rPr>
              <a:t>phục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hồi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dữ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liệu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của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hệ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thống</a:t>
            </a:r>
            <a:r>
              <a:rPr lang="en-US" sz="3200" b="1" dirty="0">
                <a:solidFill>
                  <a:srgbClr val="002060"/>
                </a:solidFill>
              </a:rPr>
              <a:t> Công </a:t>
            </a:r>
            <a:r>
              <a:rPr lang="en-US" sz="3200" b="1" dirty="0" err="1">
                <a:solidFill>
                  <a:srgbClr val="002060"/>
                </a:solidFill>
              </a:rPr>
              <a:t>nghệ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thông</a:t>
            </a:r>
            <a:r>
              <a:rPr lang="en-US" sz="3200" b="1" dirty="0">
                <a:solidFill>
                  <a:srgbClr val="002060"/>
                </a:solidFill>
              </a:rPr>
              <a:t> tin </a:t>
            </a:r>
            <a:r>
              <a:rPr lang="en-US" sz="3200" b="1" dirty="0" err="1">
                <a:solidFill>
                  <a:srgbClr val="002060"/>
                </a:solidFill>
              </a:rPr>
              <a:t>để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đảm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bảo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toàn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dữ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liệu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của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Bệnh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viện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khi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hệ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thống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gặp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sự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cố.Dữ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liệu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bệnh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viện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được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lưu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trữ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tập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trung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tại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các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thiết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bị</a:t>
            </a:r>
            <a:r>
              <a:rPr lang="en-US" sz="3200" b="1" dirty="0">
                <a:solidFill>
                  <a:srgbClr val="002060"/>
                </a:solidFill>
              </a:rPr>
              <a:t>:</a:t>
            </a:r>
          </a:p>
          <a:p>
            <a:r>
              <a:rPr lang="en-US" sz="3200" dirty="0"/>
              <a:t>- </a:t>
            </a:r>
            <a:r>
              <a:rPr lang="vi-VN" sz="3200" dirty="0"/>
              <a:t>Máy chủ chính Database</a:t>
            </a:r>
            <a:endParaRPr lang="en-US" sz="3200" dirty="0"/>
          </a:p>
          <a:p>
            <a:r>
              <a:rPr lang="en-US" sz="3200" dirty="0"/>
              <a:t>- </a:t>
            </a:r>
            <a:r>
              <a:rPr lang="vi-VN" sz="3200" dirty="0"/>
              <a:t>Máy chủ ứng dụng</a:t>
            </a:r>
            <a:endParaRPr lang="en-US" sz="3200" dirty="0"/>
          </a:p>
          <a:p>
            <a:r>
              <a:rPr lang="en-US" sz="3200" dirty="0"/>
              <a:t>- </a:t>
            </a:r>
            <a:r>
              <a:rPr lang="vi-VN" sz="3200" dirty="0"/>
              <a:t>Máy chủ dự phòng</a:t>
            </a:r>
            <a:endParaRPr lang="en-US" sz="3200" dirty="0"/>
          </a:p>
          <a:p>
            <a:r>
              <a:rPr lang="en-US" sz="3200" dirty="0"/>
              <a:t>- </a:t>
            </a:r>
            <a:r>
              <a:rPr lang="vi-VN" sz="3200" dirty="0"/>
              <a:t>Thiết bị lưu trữ NAS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55108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4213B-225F-A67D-9D52-BC580E7B7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A99E2-0719-206B-7554-FF6019A64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PHẠM VI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2542980-C58A-267D-9335-A8A6CE00AC63}"/>
              </a:ext>
            </a:extLst>
          </p:cNvPr>
          <p:cNvSpPr txBox="1"/>
          <p:nvPr/>
        </p:nvSpPr>
        <p:spPr>
          <a:xfrm>
            <a:off x="537882" y="1511025"/>
            <a:ext cx="1104968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+ </a:t>
            </a:r>
            <a:r>
              <a:rPr lang="en-US" sz="3600" dirty="0">
                <a:solidFill>
                  <a:srgbClr val="002060"/>
                </a:solidFill>
              </a:rPr>
              <a:t>Quy </a:t>
            </a:r>
            <a:r>
              <a:rPr lang="en-US" sz="3600" dirty="0" err="1">
                <a:solidFill>
                  <a:srgbClr val="002060"/>
                </a:solidFill>
              </a:rPr>
              <a:t>trình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này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áp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dụng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cho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việc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sao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lưu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và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phục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hồi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dữ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liệu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hệ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bệnh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án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điện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tử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tại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Bệnh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viện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Phổi</a:t>
            </a:r>
            <a:r>
              <a:rPr lang="en-US" sz="3600" dirty="0">
                <a:solidFill>
                  <a:srgbClr val="002060"/>
                </a:solidFill>
              </a:rPr>
              <a:t> Thanh </a:t>
            </a:r>
            <a:r>
              <a:rPr lang="en-US" sz="3600" dirty="0" err="1">
                <a:solidFill>
                  <a:srgbClr val="002060"/>
                </a:solidFill>
              </a:rPr>
              <a:t>Hoá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gồm</a:t>
            </a:r>
            <a:r>
              <a:rPr lang="en-US" sz="3600" dirty="0">
                <a:solidFill>
                  <a:srgbClr val="002060"/>
                </a:solidFill>
              </a:rPr>
              <a:t>:</a:t>
            </a:r>
          </a:p>
          <a:p>
            <a:endParaRPr lang="en-US" sz="3600" dirty="0">
              <a:solidFill>
                <a:srgbClr val="002060"/>
              </a:solidFill>
            </a:endParaRPr>
          </a:p>
          <a:p>
            <a:r>
              <a:rPr lang="en-US" sz="3600" dirty="0"/>
              <a:t>- </a:t>
            </a:r>
            <a:r>
              <a:rPr lang="en-US" sz="3600" dirty="0" err="1"/>
              <a:t>Dữ</a:t>
            </a:r>
            <a:r>
              <a:rPr lang="en-US" sz="3600" dirty="0"/>
              <a:t> </a:t>
            </a:r>
            <a:r>
              <a:rPr lang="en-US" sz="3600" dirty="0" err="1"/>
              <a:t>liệu</a:t>
            </a:r>
            <a:r>
              <a:rPr lang="en-US" sz="3600" dirty="0"/>
              <a:t> m</a:t>
            </a:r>
            <a:r>
              <a:rPr lang="vi-VN" sz="3600" dirty="0"/>
              <a:t>áy chủ chính</a:t>
            </a:r>
            <a:r>
              <a:rPr lang="en-US" sz="3600" dirty="0"/>
              <a:t> </a:t>
            </a:r>
            <a:r>
              <a:rPr lang="en-US" sz="3600" dirty="0" err="1"/>
              <a:t>chứa</a:t>
            </a:r>
            <a:r>
              <a:rPr lang="vi-VN" sz="3600" dirty="0"/>
              <a:t> Database</a:t>
            </a:r>
            <a:r>
              <a:rPr lang="en-US" sz="3600" dirty="0"/>
              <a:t> HIS, LIS, </a:t>
            </a:r>
            <a:r>
              <a:rPr lang="en-US" sz="3600" dirty="0" err="1"/>
              <a:t>EMR</a:t>
            </a:r>
            <a:endParaRPr lang="en-US" sz="3600" dirty="0"/>
          </a:p>
          <a:p>
            <a:pPr marL="571500" indent="-571500">
              <a:buFontTx/>
              <a:buChar char="-"/>
            </a:pPr>
            <a:endParaRPr lang="en-US" sz="3600" dirty="0"/>
          </a:p>
          <a:p>
            <a:r>
              <a:rPr lang="en-US" sz="3600" dirty="0"/>
              <a:t>- </a:t>
            </a:r>
            <a:r>
              <a:rPr lang="vi-VN" sz="3600" dirty="0"/>
              <a:t>Máy chủ</a:t>
            </a:r>
            <a:r>
              <a:rPr lang="en-US" sz="3600" dirty="0"/>
              <a:t> </a:t>
            </a:r>
            <a:r>
              <a:rPr lang="en-US" sz="3600" dirty="0" err="1"/>
              <a:t>PASC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46540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4472A-F4E4-5B8B-BDA5-6A7AD2AB6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ĐỊNH NGHĨA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455BDB-5890-E32C-1CE1-D0D59DFF6ABB}"/>
              </a:ext>
            </a:extLst>
          </p:cNvPr>
          <p:cNvSpPr txBox="1"/>
          <p:nvPr/>
        </p:nvSpPr>
        <p:spPr>
          <a:xfrm>
            <a:off x="669770" y="1305341"/>
            <a:ext cx="1085246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3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300" b="1" i="1" u="sng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 </a:t>
            </a:r>
            <a:r>
              <a:rPr lang="en-US" sz="2300" b="1" i="1" u="sng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b="1" i="1" u="sng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i="1" u="sng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b="1" i="1" u="sng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i="1" u="sng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b="1" i="1" u="sng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300" u="sng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trữ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phòng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cố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mất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hồi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</a:t>
            </a:r>
            <a:endParaRPr lang="en-US" sz="23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3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 </a:t>
            </a:r>
            <a:r>
              <a:rPr lang="en-US" sz="23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3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3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3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endParaRPr lang="en-US" sz="23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3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Sao </a:t>
            </a:r>
            <a:r>
              <a:rPr lang="en-US" sz="23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3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3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3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3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Backup server sẽ tự động sao lưu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CNTT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Tất cả dữ liệu được sao lưu tự động qua các bước sau: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dữ liệu cần sao lưu.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Đặt lịch sao lưu tự động.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Khai báo địa chỉ lưu dữ liệu.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Kiểm tra thường xuyên dữ liệu được sao lưu, đảm bảo dữ liệu sao lưu phải được toàn vẹn.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3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Phân loại dữ liệu:</a:t>
            </a:r>
            <a:r>
              <a:rPr lang="vi-VN" sz="2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dữ liệu sao lưu được chia làm 3 dạng chính sau: 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HIS, LIS, PACS,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EMR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(SQL Server)</a:t>
            </a:r>
          </a:p>
          <a:p>
            <a:pPr lvl="0"/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 file PDF,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HL7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EMR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 file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DICOM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PACS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246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4E18E-93B5-7E8C-58F6-AB949DC0B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1A3DC-0B43-1BF2-45FC-D38C701E3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QUY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CHUNG SAO LƯU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PHỤC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Sao lưu và phục hồi dữ liệu trong SQL server">
            <a:extLst>
              <a:ext uri="{FF2B5EF4-FFF2-40B4-BE49-F238E27FC236}">
                <a16:creationId xmlns:a16="http://schemas.microsoft.com/office/drawing/2014/main" id="{1DC90DFB-FBF6-38E4-D34D-1B5F73FC8E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874" y="1315009"/>
            <a:ext cx="8786252" cy="529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5761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0B46A-9119-F57D-2422-31F7CD9C4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01B3-4F3D-5BA7-0AC9-D9902AAA5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QUY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SAO LƯU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70508B-BCC5-A8C1-8A50-D1D1C2D5C812}"/>
              </a:ext>
            </a:extLst>
          </p:cNvPr>
          <p:cNvSpPr txBox="1"/>
          <p:nvPr/>
        </p:nvSpPr>
        <p:spPr>
          <a:xfrm>
            <a:off x="669770" y="1305341"/>
            <a:ext cx="1085246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romanUcPeriod"/>
            </a:pPr>
            <a:r>
              <a:rPr lang="vi-VN" sz="23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 LƯU TẠI HỆ THỐNG MÁY CHỦ HIS</a:t>
            </a:r>
            <a:r>
              <a:rPr lang="en-US" sz="23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endParaRPr lang="en-US" sz="2300" b="1" u="sng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mềm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ty Minh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Lộ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cấp</a:t>
            </a:r>
            <a:endParaRPr lang="en-US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300" b="1" u="sng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3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23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đích</a:t>
            </a:r>
            <a:r>
              <a:rPr lang="en-US" sz="23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lịch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cài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đặt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kỳ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dữa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ổ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cứng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nằm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HIS,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bao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gồm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hàm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API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nối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ngoài</a:t>
            </a:r>
            <a:endParaRPr lang="en-US" sz="23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Database SQL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HIS, LIS,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Giám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Misa…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cài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đặt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SQL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endParaRPr lang="en-US" sz="23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chứa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CĐHA-TDCN</a:t>
            </a:r>
            <a:endParaRPr lang="en-US" sz="23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file PDF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endParaRPr lang="en-US" sz="23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3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300" b="1" i="1" u="sng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32290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541F-3626-EB3E-0656-CEA6326CD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DB491-A373-BD80-AF13-D7AC15C8B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QUY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SAO LƯU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581190-7892-8ABE-97E6-7C4FFF253ABE}"/>
              </a:ext>
            </a:extLst>
          </p:cNvPr>
          <p:cNvSpPr txBox="1"/>
          <p:nvPr/>
        </p:nvSpPr>
        <p:spPr>
          <a:xfrm>
            <a:off x="669770" y="1305341"/>
            <a:ext cx="10852460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3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</a:t>
            </a:r>
            <a:r>
              <a:rPr lang="vi-VN" sz="23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 LƯU </a:t>
            </a:r>
            <a:r>
              <a:rPr lang="en-US" sz="23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3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CLOUD</a:t>
            </a:r>
          </a:p>
          <a:p>
            <a:endParaRPr lang="en-US" sz="2300" b="1" u="sng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mềm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ty Minh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Lộ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cấp</a:t>
            </a:r>
            <a:endParaRPr lang="en-US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300" b="1" u="sng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300" b="1" u="sng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23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u="sng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đích</a:t>
            </a:r>
            <a:r>
              <a:rPr lang="en-US" sz="23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lịch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cài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đặt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kỳ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ổ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cứng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nằm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Cloud do Minh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Lộ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cấp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Google,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bao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gồm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endParaRPr lang="en-US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Database SQL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HIS, LIS,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Giám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Misa…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cài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đặt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SQL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endParaRPr lang="en-US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3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300" b="1" i="1" u="sng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10993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F128C-BC6C-F633-431A-E091A34AD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0BD4A-CD8B-3CD2-9AA8-4F1A592EA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QUY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SAO LƯU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C45AC0-8DAB-812B-C84A-42B1D91218DC}"/>
              </a:ext>
            </a:extLst>
          </p:cNvPr>
          <p:cNvSpPr txBox="1"/>
          <p:nvPr/>
        </p:nvSpPr>
        <p:spPr>
          <a:xfrm>
            <a:off x="669770" y="1305341"/>
            <a:ext cx="10852460" cy="606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3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</a:t>
            </a:r>
            <a:r>
              <a:rPr lang="vi-VN" sz="23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 LƯU </a:t>
            </a:r>
            <a:r>
              <a:rPr lang="en-US" sz="23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3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3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23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NAS</a:t>
            </a:r>
          </a:p>
          <a:p>
            <a:endParaRPr lang="en-US" sz="2300" b="1" u="sng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mềm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ty Minh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Lộ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cấp</a:t>
            </a:r>
            <a:endParaRPr lang="en-US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300" b="1" u="sng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300" b="1" u="sng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23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u="sng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đích</a:t>
            </a:r>
            <a:r>
              <a:rPr lang="en-US" sz="23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lịch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cài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đặt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kỳ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ổ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cứng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nằm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 sang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NAS,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bao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gồm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endParaRPr lang="en-US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hàm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API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nối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ngoài</a:t>
            </a:r>
            <a:endParaRPr lang="en-US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Database SQL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HIS, LIS,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Giám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Misa…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cài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đặt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SQL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endParaRPr lang="en-US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CĐHA-TDCN</a:t>
            </a:r>
            <a:endParaRPr lang="en-US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file PDF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endParaRPr lang="en-US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endParaRPr lang="en-US" sz="23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300" b="1" i="1" u="sng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74776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940CD-56FE-1190-9B28-BE87233B7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AA1D2-CCAD-77A4-92C3-FD8A99CE8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QUY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SAO LƯU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30F6B2-AD4F-C143-AFAA-2DF8E78B2D99}"/>
              </a:ext>
            </a:extLst>
          </p:cNvPr>
          <p:cNvSpPr txBox="1"/>
          <p:nvPr/>
        </p:nvSpPr>
        <p:spPr>
          <a:xfrm>
            <a:off x="669770" y="1305341"/>
            <a:ext cx="10852460" cy="606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3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IV. </a:t>
            </a:r>
            <a:r>
              <a:rPr lang="vi-VN" sz="23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 LƯU </a:t>
            </a:r>
            <a:r>
              <a:rPr lang="en-US" sz="23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3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3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23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NAS FTP</a:t>
            </a:r>
          </a:p>
          <a:p>
            <a:endParaRPr lang="en-US" sz="2300" b="1" u="sng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mềm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xây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NAS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đặt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thuốc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Phổi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Thanh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Hoá</a:t>
            </a:r>
            <a:endParaRPr lang="en-US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300" b="1" u="sng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300" b="1" u="sng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23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u="sng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đích</a:t>
            </a:r>
            <a:r>
              <a:rPr lang="en-US" sz="23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lịch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cài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đặt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kỳ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ổ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cứng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nằm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 sang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NAS FTP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chạy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độc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lập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nằm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viện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bao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gồm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hàm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API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nối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ngoài</a:t>
            </a:r>
            <a:endParaRPr lang="en-US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Database SQL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HIS, LIS,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Giám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Misa…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cài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đặt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SQL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endParaRPr lang="en-US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chứa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CĐHA-TDCN</a:t>
            </a:r>
            <a:endParaRPr lang="en-US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file PDF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tử</a:t>
            </a:r>
            <a:endParaRPr lang="en-US" sz="23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3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300" b="1" i="1" u="sng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84543233"/>
      </p:ext>
    </p:extLst>
  </p:cSld>
  <p:clrMapOvr>
    <a:masterClrMapping/>
  </p:clrMapOvr>
</p:sld>
</file>

<file path=ppt/theme/theme1.xml><?xml version="1.0" encoding="utf-8"?>
<a:theme xmlns:a="http://schemas.openxmlformats.org/drawingml/2006/main" name="Get Started with 3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>
        <a:noAutofit/>
      </a:bodyPr>
      <a:lstStyle>
        <a:defPPr marL="0" indent="0" algn="l">
          <a:lnSpc>
            <a:spcPts val="1800"/>
          </a:lnSpc>
          <a:spcAft>
            <a:spcPts val="600"/>
          </a:spcAft>
          <a:buNone/>
          <a:defRPr sz="1200" dirty="0" smtClean="0">
            <a:solidFill>
              <a:prstClr val="black">
                <a:lumMod val="75000"/>
                <a:lumOff val="25000"/>
              </a:prstClr>
            </a:solidFill>
            <a:latin typeface="Segoe UI" panose="020B0502040204020203" pitchFamily="34" charset="0"/>
            <a:cs typeface="Segoe UI" panose="020B0502040204020203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f16411177_win32_fixed.potx" id="{2BE36628-40A7-4124-9B03-283680FDB08B}" vid="{1F788C18-5B90-4886-BC26-C8416480C9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{27DFDEA3-F4E5-493C-8A62-000F2B258F69}TF1b6f9bfa-769c-4e44-b3db-2615999da08e4eb5ee7a_win32-a6c35a7f46f2</Template>
  <TotalTime>267</TotalTime>
  <Words>1006</Words>
  <Application>Microsoft Office PowerPoint</Application>
  <PresentationFormat>Widescreen</PresentationFormat>
  <Paragraphs>85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Segoe UI</vt:lpstr>
      <vt:lpstr>Segoe UI Light</vt:lpstr>
      <vt:lpstr>Times New Roman</vt:lpstr>
      <vt:lpstr>Get Started with 3D</vt:lpstr>
      <vt:lpstr>QUY TRÌNH SAO LƯU VÀ PHỤC HỒI DỮ LIỆU TẠI BỆNH VIỆN PHỔI THANH HOÁ </vt:lpstr>
      <vt:lpstr>MỤC ĐÍCH</vt:lpstr>
      <vt:lpstr>PHẠM VI ÁP DỤNG</vt:lpstr>
      <vt:lpstr>MỘT SỐ ĐỊNH NGHĨA</vt:lpstr>
      <vt:lpstr>QUY TRÌNH CHUNG SAO LƯU VÀ PHỤC HỒI</vt:lpstr>
      <vt:lpstr>QUY TRÌNH SAO LƯU</vt:lpstr>
      <vt:lpstr>QUY TRÌNH SAO LƯU</vt:lpstr>
      <vt:lpstr>QUY TRÌNH SAO LƯU</vt:lpstr>
      <vt:lpstr>QUY TRÌNH SAO LƯU</vt:lpstr>
      <vt:lpstr>QUY TRÌNH KHÔI PHỤC</vt:lpstr>
      <vt:lpstr>More questions about PowerPoint?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LeBinh_Code</dc:creator>
  <cp:lastModifiedBy>LeBinh_Code</cp:lastModifiedBy>
  <cp:revision>1</cp:revision>
  <dcterms:created xsi:type="dcterms:W3CDTF">2026-01-05T02:16:58Z</dcterms:created>
  <dcterms:modified xsi:type="dcterms:W3CDTF">2026-01-05T06:44:11Z</dcterms:modified>
</cp:coreProperties>
</file>